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6" r:id="rId3"/>
    <p:sldId id="277" r:id="rId4"/>
    <p:sldId id="308" r:id="rId5"/>
    <p:sldId id="278" r:id="rId6"/>
    <p:sldId id="314" r:id="rId7"/>
    <p:sldId id="337" r:id="rId8"/>
    <p:sldId id="338" r:id="rId9"/>
    <p:sldId id="320" r:id="rId10"/>
    <p:sldId id="281" r:id="rId11"/>
    <p:sldId id="321" r:id="rId12"/>
    <p:sldId id="322" r:id="rId13"/>
    <p:sldId id="324" r:id="rId14"/>
    <p:sldId id="328" r:id="rId15"/>
    <p:sldId id="332" r:id="rId16"/>
    <p:sldId id="333" r:id="rId17"/>
    <p:sldId id="329" r:id="rId18"/>
    <p:sldId id="331" r:id="rId19"/>
    <p:sldId id="330" r:id="rId20"/>
    <p:sldId id="326" r:id="rId21"/>
    <p:sldId id="325" r:id="rId22"/>
    <p:sldId id="323" r:id="rId23"/>
    <p:sldId id="334" r:id="rId24"/>
    <p:sldId id="335" r:id="rId25"/>
    <p:sldId id="336" r:id="rId26"/>
    <p:sldId id="275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glHAhisIz/LPcI0NfiIq4F2fX7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85E7C6-1D56-4B82-ADFC-4C514CB0CEBF}">
  <a:tblStyle styleId="{E485E7C6-1D56-4B82-ADFC-4C514CB0CEB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F7ED"/>
          </a:solidFill>
        </a:fill>
      </a:tcStyle>
    </a:wholeTbl>
    <a:band1H>
      <a:tcTxStyle/>
      <a:tcStyle>
        <a:tcBdr/>
        <a:fill>
          <a:solidFill>
            <a:srgbClr val="DFF0D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FF0D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9"/>
    <p:restoredTop sz="93994"/>
  </p:normalViewPr>
  <p:slideViewPr>
    <p:cSldViewPr snapToGrid="0" snapToObjects="1">
      <p:cViewPr varScale="1">
        <p:scale>
          <a:sx n="147" d="100"/>
          <a:sy n="147" d="100"/>
        </p:scale>
        <p:origin x="22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475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0347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4866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7714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3420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4442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7291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149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4370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502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2096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4062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1353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6094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1429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27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284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5001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491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0187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4871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6571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946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791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1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>
            <a:lvl1pPr lv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21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2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2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2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2"/>
          <p:cNvSpPr txBox="1">
            <a:spLocks noGrp="1"/>
          </p:cNvSpPr>
          <p:nvPr>
            <p:ph type="body" idx="1"/>
          </p:nvPr>
        </p:nvSpPr>
        <p:spPr>
          <a:xfrm rot="5400000">
            <a:off x="4672955" y="152760"/>
            <a:ext cx="3997828" cy="7796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104" name="Google Shape;104;p32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2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2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3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3"/>
          <p:cNvSpPr txBox="1">
            <a:spLocks noGrp="1"/>
          </p:cNvSpPr>
          <p:nvPr>
            <p:ph type="title"/>
          </p:nvPr>
        </p:nvSpPr>
        <p:spPr>
          <a:xfrm rot="5400000">
            <a:off x="7280577" y="2764621"/>
            <a:ext cx="5244126" cy="1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3"/>
          <p:cNvSpPr txBox="1">
            <a:spLocks noGrp="1"/>
          </p:cNvSpPr>
          <p:nvPr>
            <p:ph type="body" idx="1"/>
          </p:nvPr>
        </p:nvSpPr>
        <p:spPr>
          <a:xfrm rot="5400000">
            <a:off x="3302436" y="276725"/>
            <a:ext cx="5079534" cy="646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3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3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23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6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6"/>
          <p:cNvSpPr txBox="1"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7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body" idx="1"/>
          </p:nvPr>
        </p:nvSpPr>
        <p:spPr>
          <a:xfrm>
            <a:off x="2605374" y="2052116"/>
            <a:ext cx="389196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body" idx="2"/>
          </p:nvPr>
        </p:nvSpPr>
        <p:spPr>
          <a:xfrm>
            <a:off x="6666636" y="2052114"/>
            <a:ext cx="3894222" cy="3997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7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27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8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2200" b="0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body" idx="2"/>
          </p:nvPr>
        </p:nvSpPr>
        <p:spPr>
          <a:xfrm>
            <a:off x="2609285" y="2851331"/>
            <a:ext cx="3893623" cy="307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body" idx="3"/>
          </p:nvPr>
        </p:nvSpPr>
        <p:spPr>
          <a:xfrm>
            <a:off x="6666634" y="2052115"/>
            <a:ext cx="3899798" cy="71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2200" b="0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body" idx="4"/>
          </p:nvPr>
        </p:nvSpPr>
        <p:spPr>
          <a:xfrm>
            <a:off x="6666635" y="2851331"/>
            <a:ext cx="3899798" cy="307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29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0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0"/>
          <p:cNvSpPr txBox="1"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body" idx="1"/>
          </p:nvPr>
        </p:nvSpPr>
        <p:spPr>
          <a:xfrm>
            <a:off x="5120154" y="805818"/>
            <a:ext cx="5446278" cy="52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84" name="Google Shape;84;p30"/>
          <p:cNvSpPr txBox="1">
            <a:spLocks noGrp="1"/>
          </p:cNvSpPr>
          <p:nvPr>
            <p:ph type="body" idx="2"/>
          </p:nvPr>
        </p:nvSpPr>
        <p:spPr>
          <a:xfrm>
            <a:off x="1970322" y="3186154"/>
            <a:ext cx="2664361" cy="23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30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1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1"/>
          <p:cNvSpPr>
            <a:spLocks noGrp="1"/>
          </p:cNvSpPr>
          <p:nvPr>
            <p:ph type="pic" idx="2"/>
          </p:nvPr>
        </p:nvSpPr>
        <p:spPr>
          <a:xfrm>
            <a:off x="6747062" y="3229"/>
            <a:ext cx="4629734" cy="6858000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</p:sp>
      <p:sp>
        <p:nvSpPr>
          <p:cNvPr id="92" name="Google Shape;92;p31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1"/>
          <p:cNvSpPr txBox="1"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body" idx="1"/>
          </p:nvPr>
        </p:nvSpPr>
        <p:spPr>
          <a:xfrm>
            <a:off x="1970322" y="3182928"/>
            <a:ext cx="3971874" cy="238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1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1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2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0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6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7179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20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hivamsahil.web.app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hivamsahil.web.app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"/>
          <p:cNvSpPr txBox="1"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ALMABETTER</a:t>
            </a:r>
            <a:endParaRPr/>
          </a:p>
        </p:txBody>
      </p:sp>
      <p:sp>
        <p:nvSpPr>
          <p:cNvPr id="140" name="Google Shape;140;p1"/>
          <p:cNvSpPr txBox="1"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dirty="0"/>
              <a:t>Functions in JavaScript: Part-2</a:t>
            </a:r>
            <a:endParaRPr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551AAB1-A950-9D39-E7A3-AC83A59C8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Types of Functions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sp>
        <p:nvSpPr>
          <p:cNvPr id="16" name="Google Shape;152;p3">
            <a:extLst>
              <a:ext uri="{FF2B5EF4-FFF2-40B4-BE49-F238E27FC236}">
                <a16:creationId xmlns:a16="http://schemas.microsoft.com/office/drawing/2014/main" id="{137288F0-638E-DE3D-003B-9D4817F2C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30509" y="1288373"/>
            <a:ext cx="9932276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Arrow Functions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411753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Arrow Functions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sp>
        <p:nvSpPr>
          <p:cNvPr id="16" name="Google Shape;152;p3">
            <a:extLst>
              <a:ext uri="{FF2B5EF4-FFF2-40B4-BE49-F238E27FC236}">
                <a16:creationId xmlns:a16="http://schemas.microsoft.com/office/drawing/2014/main" id="{137288F0-638E-DE3D-003B-9D4817F2C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30509" y="1288373"/>
            <a:ext cx="9932276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68580" indent="0">
              <a:lnSpc>
                <a:spcPct val="110000"/>
              </a:lnSpc>
              <a:spcBef>
                <a:spcPts val="1600"/>
              </a:spcBef>
              <a:buSzPts val="1080"/>
              <a:buNone/>
            </a:pPr>
            <a:r>
              <a:rPr lang="en-US" sz="14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B445E8-3D06-0B3F-3ACF-5BA58F659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815" y="1680182"/>
            <a:ext cx="9840143" cy="208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A81995-EC0C-6815-796A-D34C34E8C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9815" y="4054027"/>
            <a:ext cx="9840143" cy="187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75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Anonymous Functions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sp>
        <p:nvSpPr>
          <p:cNvPr id="16" name="Google Shape;152;p3">
            <a:extLst>
              <a:ext uri="{FF2B5EF4-FFF2-40B4-BE49-F238E27FC236}">
                <a16:creationId xmlns:a16="http://schemas.microsoft.com/office/drawing/2014/main" id="{137288F0-638E-DE3D-003B-9D4817F2C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30509" y="1288373"/>
            <a:ext cx="9932276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68580" indent="0">
              <a:lnSpc>
                <a:spcPct val="110000"/>
              </a:lnSpc>
              <a:spcBef>
                <a:spcPts val="1600"/>
              </a:spcBef>
              <a:buSzPts val="1080"/>
              <a:buNone/>
            </a:pPr>
            <a:r>
              <a:rPr lang="en-US" sz="1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DE287-947F-484A-9CA9-D711BB19E0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9676" y="1285655"/>
            <a:ext cx="8331200" cy="223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EA0B36-8831-DB15-C0D6-391CFB071AC6}"/>
              </a:ext>
            </a:extLst>
          </p:cNvPr>
          <p:cNvSpPr txBox="1"/>
          <p:nvPr/>
        </p:nvSpPr>
        <p:spPr>
          <a:xfrm>
            <a:off x="2039676" y="4481601"/>
            <a:ext cx="5539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Anonymous Function implementation of Arrow function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Widely used in Array Methods</a:t>
            </a:r>
          </a:p>
        </p:txBody>
      </p:sp>
    </p:spTree>
    <p:extLst>
      <p:ext uri="{BB962C8B-B14F-4D97-AF65-F5344CB8AC3E}">
        <p14:creationId xmlns:p14="http://schemas.microsoft.com/office/powerpoint/2010/main" val="194483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3296092" y="3111043"/>
            <a:ext cx="6453963" cy="63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68580">
              <a:lnSpc>
                <a:spcPct val="110000"/>
              </a:lnSpc>
              <a:spcBef>
                <a:spcPts val="1600"/>
              </a:spcBef>
              <a:buSzPts val="1080"/>
            </a:pPr>
            <a:r>
              <a:rPr lang="en-US" sz="3600" dirty="0"/>
              <a:t>Call Stack in JavaScript</a:t>
            </a:r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1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>
              <a:buSzPts val="3400"/>
            </a:pPr>
            <a:r>
              <a:rPr lang="en-US" sz="3200" dirty="0"/>
              <a:t>Call Stack in JavaScript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sp>
        <p:nvSpPr>
          <p:cNvPr id="16" name="Google Shape;152;p3">
            <a:extLst>
              <a:ext uri="{FF2B5EF4-FFF2-40B4-BE49-F238E27FC236}">
                <a16:creationId xmlns:a16="http://schemas.microsoft.com/office/drawing/2014/main" id="{137288F0-638E-DE3D-003B-9D4817F2C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30509" y="1288373"/>
            <a:ext cx="9932276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Arrow Functions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4080796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>
              <a:buSzPts val="3400"/>
            </a:pPr>
            <a:r>
              <a:rPr lang="en-US" sz="3200" dirty="0"/>
              <a:t>What happens when we run a JS code ?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sp>
        <p:nvSpPr>
          <p:cNvPr id="16" name="Google Shape;152;p3">
            <a:extLst>
              <a:ext uri="{FF2B5EF4-FFF2-40B4-BE49-F238E27FC236}">
                <a16:creationId xmlns:a16="http://schemas.microsoft.com/office/drawing/2014/main" id="{137288F0-638E-DE3D-003B-9D4817F2C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30509" y="1288373"/>
            <a:ext cx="9932276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Initialization and Memory Allocation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Execution</a:t>
            </a:r>
          </a:p>
        </p:txBody>
      </p:sp>
    </p:spTree>
    <p:extLst>
      <p:ext uri="{BB962C8B-B14F-4D97-AF65-F5344CB8AC3E}">
        <p14:creationId xmlns:p14="http://schemas.microsoft.com/office/powerpoint/2010/main" val="3834112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>
              <a:buSzPts val="3400"/>
            </a:pPr>
            <a:r>
              <a:rPr lang="en-US" sz="3200" dirty="0"/>
              <a:t>Four Golden rules of Initialization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sp>
        <p:nvSpPr>
          <p:cNvPr id="16" name="Google Shape;152;p3">
            <a:extLst>
              <a:ext uri="{FF2B5EF4-FFF2-40B4-BE49-F238E27FC236}">
                <a16:creationId xmlns:a16="http://schemas.microsoft.com/office/drawing/2014/main" id="{137288F0-638E-DE3D-003B-9D4817F2C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30509" y="1288373"/>
            <a:ext cx="9932276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Any variable that’s defined using var keyword would be initialized with a value </a:t>
            </a:r>
            <a:r>
              <a:rPr lang="en-US" sz="1400" b="1" dirty="0"/>
              <a:t>undefined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Like many other data types, </a:t>
            </a:r>
            <a:r>
              <a:rPr lang="en-US" sz="1400" b="1" dirty="0"/>
              <a:t>undefined </a:t>
            </a:r>
            <a:r>
              <a:rPr lang="en-US" sz="1400" dirty="0"/>
              <a:t>is a datatype in JavaScript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Any function that’s declared using function keyword would be initialized with all its implementation even if its declaration is done at the end.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Any other initialization that doesn’t follow the above two would be initialized only at run time. (Ex: let, const etc.)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While creating a new context of another function, any argument that is to be passed in the function also gets initialized as undefined.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If the execution reaches end of the code or a return statement, current context is completely destroyed.</a:t>
            </a:r>
          </a:p>
        </p:txBody>
      </p:sp>
    </p:spTree>
    <p:extLst>
      <p:ext uri="{BB962C8B-B14F-4D97-AF65-F5344CB8AC3E}">
        <p14:creationId xmlns:p14="http://schemas.microsoft.com/office/powerpoint/2010/main" val="2648966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969803" y="168308"/>
            <a:ext cx="8608037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Understanding Event Loop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EBB73BB-80C9-0E68-FE1D-EB17F6C4E6C7}"/>
              </a:ext>
            </a:extLst>
          </p:cNvPr>
          <p:cNvGrpSpPr/>
          <p:nvPr/>
        </p:nvGrpSpPr>
        <p:grpSpPr>
          <a:xfrm>
            <a:off x="7367922" y="3136437"/>
            <a:ext cx="3816545" cy="3389617"/>
            <a:chOff x="4186660" y="2105202"/>
            <a:chExt cx="3816545" cy="338961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458670F-BAC2-C567-7F28-4AF1B9FFE4F1}"/>
                </a:ext>
              </a:extLst>
            </p:cNvPr>
            <p:cNvGrpSpPr/>
            <p:nvPr/>
          </p:nvGrpSpPr>
          <p:grpSpPr>
            <a:xfrm>
              <a:off x="4186660" y="2105202"/>
              <a:ext cx="3816545" cy="3389617"/>
              <a:chOff x="3871253" y="3401601"/>
              <a:chExt cx="2562371" cy="2326200"/>
            </a:xfrm>
          </p:grpSpPr>
          <p:sp>
            <p:nvSpPr>
              <p:cNvPr id="14" name="Curved Right Arrow 13">
                <a:extLst>
                  <a:ext uri="{FF2B5EF4-FFF2-40B4-BE49-F238E27FC236}">
                    <a16:creationId xmlns:a16="http://schemas.microsoft.com/office/drawing/2014/main" id="{751457F8-ECDE-95D3-194D-FE25203358CE}"/>
                  </a:ext>
                </a:extLst>
              </p:cNvPr>
              <p:cNvSpPr/>
              <p:nvPr/>
            </p:nvSpPr>
            <p:spPr>
              <a:xfrm rot="16200000">
                <a:off x="4648398" y="3942575"/>
                <a:ext cx="1080000" cy="2490452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urved Right Arrow 14">
                <a:extLst>
                  <a:ext uri="{FF2B5EF4-FFF2-40B4-BE49-F238E27FC236}">
                    <a16:creationId xmlns:a16="http://schemas.microsoft.com/office/drawing/2014/main" id="{9C869470-455B-96CC-9732-E2104E1443D9}"/>
                  </a:ext>
                </a:extLst>
              </p:cNvPr>
              <p:cNvSpPr/>
              <p:nvPr/>
            </p:nvSpPr>
            <p:spPr>
              <a:xfrm rot="5400000">
                <a:off x="4576479" y="2696375"/>
                <a:ext cx="1080000" cy="2490452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CE7B27-6719-64DF-9BA7-BC84F29F74D5}"/>
                </a:ext>
              </a:extLst>
            </p:cNvPr>
            <p:cNvSpPr/>
            <p:nvPr/>
          </p:nvSpPr>
          <p:spPr>
            <a:xfrm>
              <a:off x="5216988" y="3227243"/>
              <a:ext cx="1863010" cy="138499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2800" b="0" cap="none" spc="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JavaScri</a:t>
              </a:r>
              <a:r>
                <a:rPr lang="en-GB" sz="280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pt</a:t>
              </a:r>
            </a:p>
            <a:p>
              <a:pPr algn="ctr"/>
              <a:r>
                <a:rPr lang="en-GB" sz="2800" b="0" cap="none" spc="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Main</a:t>
              </a:r>
              <a:br>
                <a:rPr lang="en-GB" sz="2800" b="0" cap="none" spc="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GB" sz="2800" b="0" cap="none" spc="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Threa</a:t>
              </a:r>
              <a:r>
                <a:rPr lang="en-GB" sz="280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  <a:endParaRPr lang="en-GB" sz="28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B37F0BD-054B-61D2-1902-301961D6EACF}"/>
              </a:ext>
            </a:extLst>
          </p:cNvPr>
          <p:cNvSpPr/>
          <p:nvPr/>
        </p:nvSpPr>
        <p:spPr>
          <a:xfrm>
            <a:off x="1212351" y="1119883"/>
            <a:ext cx="6020656" cy="5650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JavaScript Runtime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A1951A-EA67-1747-75DF-591307A979EE}"/>
              </a:ext>
            </a:extLst>
          </p:cNvPr>
          <p:cNvSpPr/>
          <p:nvPr/>
        </p:nvSpPr>
        <p:spPr>
          <a:xfrm>
            <a:off x="1284271" y="1972638"/>
            <a:ext cx="1307620" cy="46850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Heap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0D76F0-0C0B-33E5-92CE-FCA51CAD8711}"/>
              </a:ext>
            </a:extLst>
          </p:cNvPr>
          <p:cNvSpPr/>
          <p:nvPr/>
        </p:nvSpPr>
        <p:spPr>
          <a:xfrm>
            <a:off x="2663811" y="1972638"/>
            <a:ext cx="4446704" cy="46850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stack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A71ACC-E987-6F1F-C2C6-6188C66BE342}"/>
              </a:ext>
            </a:extLst>
          </p:cNvPr>
          <p:cNvSpPr/>
          <p:nvPr/>
        </p:nvSpPr>
        <p:spPr>
          <a:xfrm>
            <a:off x="7472910" y="1164626"/>
            <a:ext cx="3818023" cy="181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 Pool | Web API</a:t>
            </a:r>
          </a:p>
          <a:p>
            <a:pPr algn="ctr"/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7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Example Code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sp>
        <p:nvSpPr>
          <p:cNvPr id="16" name="Google Shape;152;p3">
            <a:extLst>
              <a:ext uri="{FF2B5EF4-FFF2-40B4-BE49-F238E27FC236}">
                <a16:creationId xmlns:a16="http://schemas.microsoft.com/office/drawing/2014/main" id="{137288F0-638E-DE3D-003B-9D4817F2C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30509" y="1288373"/>
            <a:ext cx="9932276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68580" indent="0">
              <a:lnSpc>
                <a:spcPct val="110000"/>
              </a:lnSpc>
              <a:spcBef>
                <a:spcPts val="1600"/>
              </a:spcBef>
              <a:buSzPts val="1080"/>
              <a:buNone/>
            </a:pPr>
            <a:r>
              <a:rPr lang="en-US" sz="14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4A46B0-FA04-0591-386F-66610ADAA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039" y="649356"/>
            <a:ext cx="7200953" cy="620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27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969803" y="168308"/>
            <a:ext cx="8608037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Understanding Event Loop: Initialization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EBB73BB-80C9-0E68-FE1D-EB17F6C4E6C7}"/>
              </a:ext>
            </a:extLst>
          </p:cNvPr>
          <p:cNvGrpSpPr/>
          <p:nvPr/>
        </p:nvGrpSpPr>
        <p:grpSpPr>
          <a:xfrm>
            <a:off x="7367922" y="3136437"/>
            <a:ext cx="3816545" cy="3389617"/>
            <a:chOff x="4186660" y="2105202"/>
            <a:chExt cx="3816545" cy="338961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458670F-BAC2-C567-7F28-4AF1B9FFE4F1}"/>
                </a:ext>
              </a:extLst>
            </p:cNvPr>
            <p:cNvGrpSpPr/>
            <p:nvPr/>
          </p:nvGrpSpPr>
          <p:grpSpPr>
            <a:xfrm>
              <a:off x="4186660" y="2105202"/>
              <a:ext cx="3816545" cy="3389617"/>
              <a:chOff x="3871253" y="3401601"/>
              <a:chExt cx="2562371" cy="2326200"/>
            </a:xfrm>
          </p:grpSpPr>
          <p:sp>
            <p:nvSpPr>
              <p:cNvPr id="14" name="Curved Right Arrow 13">
                <a:extLst>
                  <a:ext uri="{FF2B5EF4-FFF2-40B4-BE49-F238E27FC236}">
                    <a16:creationId xmlns:a16="http://schemas.microsoft.com/office/drawing/2014/main" id="{751457F8-ECDE-95D3-194D-FE25203358CE}"/>
                  </a:ext>
                </a:extLst>
              </p:cNvPr>
              <p:cNvSpPr/>
              <p:nvPr/>
            </p:nvSpPr>
            <p:spPr>
              <a:xfrm rot="16200000">
                <a:off x="4648398" y="3942575"/>
                <a:ext cx="1080000" cy="2490452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urved Right Arrow 14">
                <a:extLst>
                  <a:ext uri="{FF2B5EF4-FFF2-40B4-BE49-F238E27FC236}">
                    <a16:creationId xmlns:a16="http://schemas.microsoft.com/office/drawing/2014/main" id="{9C869470-455B-96CC-9732-E2104E1443D9}"/>
                  </a:ext>
                </a:extLst>
              </p:cNvPr>
              <p:cNvSpPr/>
              <p:nvPr/>
            </p:nvSpPr>
            <p:spPr>
              <a:xfrm rot="5400000">
                <a:off x="4576479" y="2696375"/>
                <a:ext cx="1080000" cy="2490452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CE7B27-6719-64DF-9BA7-BC84F29F74D5}"/>
                </a:ext>
              </a:extLst>
            </p:cNvPr>
            <p:cNvSpPr/>
            <p:nvPr/>
          </p:nvSpPr>
          <p:spPr>
            <a:xfrm>
              <a:off x="5216988" y="3227243"/>
              <a:ext cx="1863010" cy="138499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2800" b="0" cap="none" spc="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JavaScri</a:t>
              </a:r>
              <a:r>
                <a:rPr lang="en-GB" sz="280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pt</a:t>
              </a:r>
            </a:p>
            <a:p>
              <a:pPr algn="ctr"/>
              <a:r>
                <a:rPr lang="en-GB" sz="2800" b="0" cap="none" spc="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Main</a:t>
              </a:r>
              <a:br>
                <a:rPr lang="en-GB" sz="2800" b="0" cap="none" spc="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GB" sz="2800" b="0" cap="none" spc="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Threa</a:t>
              </a:r>
              <a:r>
                <a:rPr lang="en-GB" sz="280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  <a:endParaRPr lang="en-GB" sz="28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B37F0BD-054B-61D2-1902-301961D6EACF}"/>
              </a:ext>
            </a:extLst>
          </p:cNvPr>
          <p:cNvSpPr/>
          <p:nvPr/>
        </p:nvSpPr>
        <p:spPr>
          <a:xfrm>
            <a:off x="1212351" y="1119883"/>
            <a:ext cx="6020656" cy="5650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JavaScript Runtime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A1951A-EA67-1747-75DF-591307A979EE}"/>
              </a:ext>
            </a:extLst>
          </p:cNvPr>
          <p:cNvSpPr/>
          <p:nvPr/>
        </p:nvSpPr>
        <p:spPr>
          <a:xfrm>
            <a:off x="1284270" y="1972638"/>
            <a:ext cx="2691433" cy="46850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Heap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0D76F0-0C0B-33E5-92CE-FCA51CAD8711}"/>
              </a:ext>
            </a:extLst>
          </p:cNvPr>
          <p:cNvSpPr/>
          <p:nvPr/>
        </p:nvSpPr>
        <p:spPr>
          <a:xfrm>
            <a:off x="4110619" y="1972638"/>
            <a:ext cx="2999896" cy="46850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stack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A71ACC-E987-6F1F-C2C6-6188C66BE342}"/>
              </a:ext>
            </a:extLst>
          </p:cNvPr>
          <p:cNvSpPr/>
          <p:nvPr/>
        </p:nvSpPr>
        <p:spPr>
          <a:xfrm>
            <a:off x="7472910" y="1164626"/>
            <a:ext cx="3818023" cy="181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 Pool | Web API</a:t>
            </a:r>
          </a:p>
          <a:p>
            <a:pPr algn="ctr"/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FFC985-9A67-EE68-26F7-63954621F42E}"/>
              </a:ext>
            </a:extLst>
          </p:cNvPr>
          <p:cNvSpPr/>
          <p:nvPr/>
        </p:nvSpPr>
        <p:spPr>
          <a:xfrm>
            <a:off x="1623253" y="6150198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/>
              <a:t>findAllEvenNumbers</a:t>
            </a:r>
            <a:r>
              <a:rPr lang="en-US" sz="1200" i="1" dirty="0"/>
              <a:t>: f()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2DF045-8E3D-C9DF-36CE-BEA681134851}"/>
              </a:ext>
            </a:extLst>
          </p:cNvPr>
          <p:cNvSpPr/>
          <p:nvPr/>
        </p:nvSpPr>
        <p:spPr>
          <a:xfrm>
            <a:off x="1632640" y="5642064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i="1" dirty="0" err="1"/>
              <a:t>divideListByTwo</a:t>
            </a:r>
            <a:r>
              <a:rPr lang="en-US" sz="1200" i="1" dirty="0"/>
              <a:t>: f()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AF6E82-9742-CFAB-021C-5E826C2D755D}"/>
              </a:ext>
            </a:extLst>
          </p:cNvPr>
          <p:cNvSpPr/>
          <p:nvPr/>
        </p:nvSpPr>
        <p:spPr>
          <a:xfrm>
            <a:off x="1641114" y="5133930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Numbers: undefined</a:t>
            </a:r>
            <a:endParaRPr lang="en-US" sz="1100" i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F1C032-07DF-3F07-5A5D-DCD8527B8A0C}"/>
              </a:ext>
            </a:extLst>
          </p:cNvPr>
          <p:cNvSpPr/>
          <p:nvPr/>
        </p:nvSpPr>
        <p:spPr>
          <a:xfrm>
            <a:off x="1632640" y="4623011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</a:t>
            </a:r>
            <a:r>
              <a:rPr lang="en-US" sz="1200" i="1" dirty="0" err="1"/>
              <a:t>evenNumbers</a:t>
            </a:r>
            <a:r>
              <a:rPr lang="en-US" sz="1200" i="1" dirty="0"/>
              <a:t>: undefined</a:t>
            </a:r>
            <a:endParaRPr lang="en-US" sz="1100" i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7A5632-4945-22FE-E70F-FE6A450967D2}"/>
              </a:ext>
            </a:extLst>
          </p:cNvPr>
          <p:cNvSpPr/>
          <p:nvPr/>
        </p:nvSpPr>
        <p:spPr>
          <a:xfrm>
            <a:off x="1641113" y="4132137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</a:t>
            </a:r>
            <a:r>
              <a:rPr lang="en-US" sz="1200" i="1" dirty="0" err="1"/>
              <a:t>halfNumbers</a:t>
            </a:r>
            <a:r>
              <a:rPr lang="en-US" sz="1200" i="1" dirty="0"/>
              <a:t>: undefined</a:t>
            </a:r>
            <a:endParaRPr lang="en-US" sz="1100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5D3882-D979-3EB1-1AC9-CFECB5D545AA}"/>
              </a:ext>
            </a:extLst>
          </p:cNvPr>
          <p:cNvSpPr/>
          <p:nvPr/>
        </p:nvSpPr>
        <p:spPr>
          <a:xfrm>
            <a:off x="4606616" y="6109251"/>
            <a:ext cx="2007901" cy="441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anonymous: f()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2BE834E-C308-971A-0572-02CD19134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72310"/>
            <a:ext cx="12192000" cy="23538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C3873C-D597-CFE7-7F52-518B4B65EF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800" y="1496724"/>
            <a:ext cx="8788400" cy="232943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7577CD8-EDD7-E498-D621-474C84F449ED}"/>
              </a:ext>
            </a:extLst>
          </p:cNvPr>
          <p:cNvSpPr/>
          <p:nvPr/>
        </p:nvSpPr>
        <p:spPr>
          <a:xfrm>
            <a:off x="4600349" y="5571879"/>
            <a:ext cx="2007901" cy="441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/>
              <a:t>findAllEvenNumbers</a:t>
            </a:r>
            <a:r>
              <a:rPr lang="en-US" sz="1200" i="1" dirty="0"/>
              <a:t>: f()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940DDF-7A92-0BF6-0286-05552C5BA13E}"/>
              </a:ext>
            </a:extLst>
          </p:cNvPr>
          <p:cNvSpPr/>
          <p:nvPr/>
        </p:nvSpPr>
        <p:spPr>
          <a:xfrm>
            <a:off x="1641113" y="3622611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</a:t>
            </a:r>
            <a:r>
              <a:rPr lang="en-US" sz="1200" i="1" dirty="0" err="1"/>
              <a:t>numberList</a:t>
            </a:r>
            <a:r>
              <a:rPr lang="en-US" sz="1200" i="1" dirty="0"/>
              <a:t>: undefined</a:t>
            </a:r>
            <a:endParaRPr lang="en-US" sz="11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CC8473-DEF8-B5DE-05C7-D58A57F532BE}"/>
              </a:ext>
            </a:extLst>
          </p:cNvPr>
          <p:cNvSpPr/>
          <p:nvPr/>
        </p:nvSpPr>
        <p:spPr>
          <a:xfrm>
            <a:off x="1635198" y="3070778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</a:t>
            </a:r>
            <a:r>
              <a:rPr lang="en-US" sz="1200" i="1" dirty="0" err="1"/>
              <a:t>evenNumbers</a:t>
            </a:r>
            <a:r>
              <a:rPr lang="en-US" sz="1200" i="1" dirty="0"/>
              <a:t>: undefined</a:t>
            </a:r>
            <a:endParaRPr lang="en-US" sz="1100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C7BCD6-6006-E152-7CD4-D6A14B95DB55}"/>
              </a:ext>
            </a:extLst>
          </p:cNvPr>
          <p:cNvSpPr/>
          <p:nvPr/>
        </p:nvSpPr>
        <p:spPr>
          <a:xfrm>
            <a:off x="1588820" y="2549282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</a:t>
            </a:r>
            <a:r>
              <a:rPr lang="en-US" sz="1200" i="1" dirty="0" err="1"/>
              <a:t>i</a:t>
            </a:r>
            <a:r>
              <a:rPr lang="en-US" sz="1200" i="1" dirty="0"/>
              <a:t>: undefined</a:t>
            </a:r>
            <a:endParaRPr lang="en-US" sz="110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20DEA1-BE06-BC33-6CE1-2DCD433FAE35}"/>
              </a:ext>
            </a:extLst>
          </p:cNvPr>
          <p:cNvSpPr/>
          <p:nvPr/>
        </p:nvSpPr>
        <p:spPr>
          <a:xfrm>
            <a:off x="1623253" y="4655813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</a:t>
            </a:r>
            <a:r>
              <a:rPr lang="en-US" sz="1200" i="1" dirty="0" err="1"/>
              <a:t>evenNumbers</a:t>
            </a:r>
            <a:r>
              <a:rPr lang="en-US" sz="1200" i="1" dirty="0"/>
              <a:t>: Array[]</a:t>
            </a:r>
            <a:endParaRPr lang="en-US" sz="1100" i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FBBA358-AF32-CB80-48EB-497584E5A5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3133" y="1498368"/>
            <a:ext cx="8483600" cy="22796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DBEFBF3-9D37-B442-2141-5904FBC8FB1C}"/>
              </a:ext>
            </a:extLst>
          </p:cNvPr>
          <p:cNvSpPr/>
          <p:nvPr/>
        </p:nvSpPr>
        <p:spPr>
          <a:xfrm>
            <a:off x="4581813" y="5577408"/>
            <a:ext cx="2007901" cy="441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i="1" dirty="0" err="1"/>
              <a:t>divideListByTwo</a:t>
            </a:r>
            <a:r>
              <a:rPr lang="en-US" sz="1200" i="1" dirty="0"/>
              <a:t>: f()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1D7CE1E-1E14-E702-F1D3-F3052466B0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4797" y="1539572"/>
            <a:ext cx="8788400" cy="230476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3E79AE9-614F-2453-079E-2018160FC6DF}"/>
              </a:ext>
            </a:extLst>
          </p:cNvPr>
          <p:cNvSpPr/>
          <p:nvPr/>
        </p:nvSpPr>
        <p:spPr>
          <a:xfrm>
            <a:off x="1649614" y="3641347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</a:t>
            </a:r>
            <a:r>
              <a:rPr lang="en-US" sz="1200" i="1" dirty="0" err="1"/>
              <a:t>numberList</a:t>
            </a:r>
            <a:r>
              <a:rPr lang="en-US" sz="1200" i="1" dirty="0"/>
              <a:t>: undefined</a:t>
            </a:r>
            <a:endParaRPr lang="en-US" sz="1100" i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B8ADB4-5F6F-B095-9CDA-5E671E3C5D45}"/>
              </a:ext>
            </a:extLst>
          </p:cNvPr>
          <p:cNvSpPr/>
          <p:nvPr/>
        </p:nvSpPr>
        <p:spPr>
          <a:xfrm>
            <a:off x="1628220" y="3051184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</a:t>
            </a:r>
            <a:r>
              <a:rPr lang="en-US" sz="1200" i="1" dirty="0" err="1"/>
              <a:t>halfNumbers:undefined</a:t>
            </a:r>
            <a:endParaRPr lang="en-US" sz="1100" i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19780B-5BB9-39EA-02C5-195D8AB8A3C7}"/>
              </a:ext>
            </a:extLst>
          </p:cNvPr>
          <p:cNvSpPr/>
          <p:nvPr/>
        </p:nvSpPr>
        <p:spPr>
          <a:xfrm>
            <a:off x="1623252" y="2487779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</a:t>
            </a:r>
            <a:r>
              <a:rPr lang="en-US" sz="1200" i="1" dirty="0" err="1"/>
              <a:t>i:undefined</a:t>
            </a:r>
            <a:endParaRPr lang="en-US" sz="1100" i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73031E1-D975-0957-28B6-B763369321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9110" y="1469592"/>
            <a:ext cx="8483600" cy="232743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8CD8BBE-61A1-2887-5FFC-0E24EF99DE63}"/>
              </a:ext>
            </a:extLst>
          </p:cNvPr>
          <p:cNvSpPr/>
          <p:nvPr/>
        </p:nvSpPr>
        <p:spPr>
          <a:xfrm>
            <a:off x="1645950" y="4125928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</a:t>
            </a:r>
            <a:r>
              <a:rPr lang="en-US" sz="1200" i="1" dirty="0" err="1"/>
              <a:t>halfNumbers</a:t>
            </a:r>
            <a:r>
              <a:rPr lang="en-US" sz="1200" i="1" dirty="0"/>
              <a:t>: Array[]</a:t>
            </a:r>
            <a:endParaRPr lang="en-US" sz="1100" i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5302FC-45B2-C66E-78CC-BD1EA45B1357}"/>
              </a:ext>
            </a:extLst>
          </p:cNvPr>
          <p:cNvSpPr/>
          <p:nvPr/>
        </p:nvSpPr>
        <p:spPr>
          <a:xfrm>
            <a:off x="1649613" y="5140350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Numbers: Array[]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47306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" presetClass="exit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2" grpId="2" animBg="1"/>
      <p:bldP spid="25" grpId="0" animBg="1"/>
      <p:bldP spid="25" grpId="2" animBg="1"/>
      <p:bldP spid="26" grpId="0" animBg="1"/>
      <p:bldP spid="26" grpId="2" animBg="1"/>
      <p:bldP spid="27" grpId="1" animBg="1"/>
      <p:bldP spid="27" grpId="2" animBg="1"/>
      <p:bldP spid="28" grpId="2" animBg="1"/>
      <p:bldP spid="28" grpId="3" animBg="1"/>
      <p:bldP spid="29" grpId="0" animBg="1"/>
      <p:bldP spid="32" grpId="2" animBg="1"/>
      <p:bldP spid="32" grpId="3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9" grpId="1" animBg="1"/>
      <p:bldP spid="4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969803" y="168308"/>
            <a:ext cx="8608037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Welcome to the Class</a:t>
            </a:r>
            <a:endParaRPr dirty="0"/>
          </a:p>
        </p:txBody>
      </p:sp>
      <p:sp>
        <p:nvSpPr>
          <p:cNvPr id="152" name="Google Shape;152;p3"/>
          <p:cNvSpPr txBox="1">
            <a:spLocks noGrp="1"/>
          </p:cNvSpPr>
          <p:nvPr>
            <p:ph type="body" idx="1"/>
          </p:nvPr>
        </p:nvSpPr>
        <p:spPr>
          <a:xfrm>
            <a:off x="1230509" y="1288373"/>
            <a:ext cx="9932276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All additional code resources can be found at https://</a:t>
            </a:r>
            <a:r>
              <a:rPr lang="en-US" sz="1400" dirty="0" err="1"/>
              <a:t>drive.google.com</a:t>
            </a:r>
            <a:r>
              <a:rPr lang="en-US" sz="1400" dirty="0"/>
              <a:t>/drive/folders/1zvwgdokSqRcl8uvQZD1FHP6APxMR2di9?usp=sharing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Kindly be ready with code environment or IDE of your choice for trying out exercises. I would be using VS code but you are free to pick the one of your choice.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Please go through the course resources once we’re done to revise the concepts and cover up any theoretical stuff.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In case you have any doubts understanding any specific area, feel free to drop a message in the chat and I would respond immediately after I look at that.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Know about me at </a:t>
            </a:r>
            <a:r>
              <a:rPr lang="en-US" sz="14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https://shivamsahil.web.app</a:t>
            </a:r>
            <a:endParaRPr lang="en-US" sz="1400" dirty="0">
              <a:solidFill>
                <a:srgbClr val="00B0F0"/>
              </a:solidFill>
            </a:endParaRPr>
          </a:p>
          <a:p>
            <a:pPr marL="68580" indent="0">
              <a:lnSpc>
                <a:spcPct val="110000"/>
              </a:lnSpc>
              <a:spcBef>
                <a:spcPts val="1600"/>
              </a:spcBef>
              <a:buSzPts val="1080"/>
              <a:buNone/>
            </a:pPr>
            <a:endParaRPr lang="en-US" sz="1400"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38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3296092" y="3111043"/>
            <a:ext cx="6453963" cy="63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68580">
              <a:lnSpc>
                <a:spcPct val="110000"/>
              </a:lnSpc>
              <a:spcBef>
                <a:spcPts val="1600"/>
              </a:spcBef>
              <a:buSzPts val="1080"/>
            </a:pPr>
            <a:r>
              <a:rPr lang="en-US" sz="3600" dirty="0"/>
              <a:t>Hoisting in JavaScript</a:t>
            </a:r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93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Hoisting Real Life Example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pic>
        <p:nvPicPr>
          <p:cNvPr id="2" name="flag-hoisting.mp4" descr="flag-hoisting.mp4">
            <a:hlinkClick r:id="" action="ppaction://media"/>
            <a:extLst>
              <a:ext uri="{FF2B5EF4-FFF2-40B4-BE49-F238E27FC236}">
                <a16:creationId xmlns:a16="http://schemas.microsoft.com/office/drawing/2014/main" id="{925F45A2-12A0-355B-7566-458F320825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537.661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34813" y="1127050"/>
            <a:ext cx="9322373" cy="52851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0969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Hoisting in JavaScript: Example 1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6EA494-2917-971D-E32D-EF90E9DCD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0808" y="974744"/>
            <a:ext cx="8750384" cy="56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01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Hoisting in JavaScript: Example 2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9126C5-CC7C-A3E4-687C-3F0C15835F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2904" y="934966"/>
            <a:ext cx="8337963" cy="59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13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Hoisting in JavaScript: Example 3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58B3B9-8AE7-ED72-1979-2220A648B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609" y="903346"/>
            <a:ext cx="8378648" cy="595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44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Hoisting in JavaScript: Example 4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ED8D34-B8CF-AA00-8B6D-55D43C060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7239" y="974744"/>
            <a:ext cx="9169293" cy="58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69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04CD118-82D4-98EC-1C7B-41499E07C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D6D28E-2A5E-D6C5-01DE-E5F242D8B52A}"/>
              </a:ext>
            </a:extLst>
          </p:cNvPr>
          <p:cNvSpPr/>
          <p:nvPr/>
        </p:nvSpPr>
        <p:spPr>
          <a:xfrm>
            <a:off x="1675564" y="2967335"/>
            <a:ext cx="8840882" cy="261610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 For the Attention</a:t>
            </a:r>
          </a:p>
          <a:p>
            <a:pPr algn="ctr"/>
            <a:r>
              <a:rPr lang="en-GB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Any Questions ?</a:t>
            </a:r>
          </a:p>
          <a:p>
            <a:pPr algn="ctr"/>
            <a:r>
              <a:rPr lang="en-GB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~ </a:t>
            </a:r>
            <a:r>
              <a:rPr lang="en-GB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/>
              </a:rPr>
              <a:t>Shivam Sahil</a:t>
            </a:r>
            <a:endParaRPr lang="en-GB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GB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[Reach me at </a:t>
            </a:r>
            <a:r>
              <a:rPr lang="en-GB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/>
              </a:rPr>
              <a:t>https://shivamsahil.web.app</a:t>
            </a:r>
            <a:r>
              <a:rPr lang="en-GB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]</a:t>
            </a:r>
            <a:endParaRPr lang="en-GB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5690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969803" y="168308"/>
            <a:ext cx="8608037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What will we cover today ?</a:t>
            </a:r>
            <a:endParaRPr dirty="0"/>
          </a:p>
        </p:txBody>
      </p:sp>
      <p:sp>
        <p:nvSpPr>
          <p:cNvPr id="152" name="Google Shape;152;p3"/>
          <p:cNvSpPr txBox="1">
            <a:spLocks noGrp="1"/>
          </p:cNvSpPr>
          <p:nvPr>
            <p:ph type="body" idx="1"/>
          </p:nvPr>
        </p:nvSpPr>
        <p:spPr>
          <a:xfrm>
            <a:off x="1230509" y="1288373"/>
            <a:ext cx="9932276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IN" b="1" dirty="0"/>
              <a:t>Quick Recap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IN" b="1" dirty="0"/>
              <a:t>Function Expressions</a:t>
            </a:r>
            <a:endParaRPr lang="en-US" sz="1400" dirty="0"/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IN" b="1" dirty="0"/>
              <a:t>Types of Functions</a:t>
            </a:r>
            <a:endParaRPr lang="en-IN" dirty="0"/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IN" b="1" dirty="0"/>
              <a:t>Function execution</a:t>
            </a:r>
            <a:endParaRPr lang="en-IN" dirty="0"/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IN" b="1" dirty="0"/>
              <a:t>Call Stack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IN" b="1" dirty="0"/>
              <a:t>JavaScript Hoisting</a:t>
            </a:r>
            <a:endParaRPr sz="1400"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30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969803" y="168308"/>
            <a:ext cx="8608037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Pre-Requisites</a:t>
            </a:r>
            <a:endParaRPr dirty="0"/>
          </a:p>
        </p:txBody>
      </p:sp>
      <p:sp>
        <p:nvSpPr>
          <p:cNvPr id="152" name="Google Shape;152;p3"/>
          <p:cNvSpPr txBox="1">
            <a:spLocks noGrp="1"/>
          </p:cNvSpPr>
          <p:nvPr>
            <p:ph type="body" idx="1"/>
          </p:nvPr>
        </p:nvSpPr>
        <p:spPr>
          <a:xfrm>
            <a:off x="1230509" y="1288373"/>
            <a:ext cx="9932276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fontAlgn="base"/>
            <a:r>
              <a:rPr lang="en-IN" b="1" dirty="0"/>
              <a:t>Functions</a:t>
            </a:r>
            <a:endParaRPr lang="en-IN" dirty="0"/>
          </a:p>
          <a:p>
            <a:pPr fontAlgn="base"/>
            <a:r>
              <a:rPr lang="en-IN" b="1" dirty="0"/>
              <a:t>Function Declaration</a:t>
            </a:r>
            <a:endParaRPr lang="en-IN" dirty="0"/>
          </a:p>
          <a:p>
            <a:pPr fontAlgn="base"/>
            <a:r>
              <a:rPr lang="en-IN" b="1" dirty="0"/>
              <a:t>Calling a Function</a:t>
            </a:r>
            <a:endParaRPr lang="en-IN" dirty="0"/>
          </a:p>
          <a:p>
            <a:pPr fontAlgn="base"/>
            <a:r>
              <a:rPr lang="en-IN" b="1" dirty="0"/>
              <a:t>Parameters and Arguments</a:t>
            </a:r>
            <a:endParaRPr lang="en-IN" dirty="0"/>
          </a:p>
          <a:p>
            <a:pPr fontAlgn="base"/>
            <a:r>
              <a:rPr lang="en-IN" b="1" dirty="0"/>
              <a:t>Default Parameters</a:t>
            </a:r>
            <a:endParaRPr lang="en-IN" dirty="0"/>
          </a:p>
          <a:p>
            <a:pPr fontAlgn="base"/>
            <a:r>
              <a:rPr lang="en-IN" b="1" dirty="0"/>
              <a:t>Function Return</a:t>
            </a:r>
            <a:endParaRPr lang="en-IN" dirty="0"/>
          </a:p>
          <a:p>
            <a:pPr fontAlgn="base"/>
            <a:r>
              <a:rPr lang="en-IN" b="1" dirty="0"/>
              <a:t>Helper Functions</a:t>
            </a:r>
            <a:endParaRPr lang="en-IN"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6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3296092" y="3111043"/>
            <a:ext cx="6453963" cy="63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68580">
              <a:lnSpc>
                <a:spcPct val="110000"/>
              </a:lnSpc>
              <a:spcBef>
                <a:spcPts val="1600"/>
              </a:spcBef>
              <a:buSzPts val="1080"/>
            </a:pPr>
            <a:r>
              <a:rPr lang="en-US" sz="3600" dirty="0"/>
              <a:t>Quick Recap</a:t>
            </a:r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3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230509" y="105572"/>
            <a:ext cx="8608037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Quick Recap : Functions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7BEFB-FEB8-3EB1-ADBC-603F42AA8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647" y="854192"/>
            <a:ext cx="6899345" cy="5463155"/>
          </a:xfrm>
          <a:prstGeom prst="rect">
            <a:avLst/>
          </a:prstGeom>
        </p:spPr>
      </p:pic>
      <p:pic>
        <p:nvPicPr>
          <p:cNvPr id="1028" name="Picture 4" descr="Microwave Peeps GIFs - Get the best GIF on GIPHY">
            <a:extLst>
              <a:ext uri="{FF2B5EF4-FFF2-40B4-BE49-F238E27FC236}">
                <a16:creationId xmlns:a16="http://schemas.microsoft.com/office/drawing/2014/main" id="{00F4070C-5D7E-3C33-2A81-028251B2E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4"/>
          <a:stretch/>
        </p:blipFill>
        <p:spPr bwMode="auto">
          <a:xfrm>
            <a:off x="37943" y="1871269"/>
            <a:ext cx="556171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3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3296092" y="3111043"/>
            <a:ext cx="6453963" cy="63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68580">
              <a:lnSpc>
                <a:spcPct val="110000"/>
              </a:lnSpc>
              <a:spcBef>
                <a:spcPts val="1600"/>
              </a:spcBef>
              <a:buSzPts val="1080"/>
            </a:pPr>
            <a:r>
              <a:rPr lang="en-US" sz="3600" dirty="0"/>
              <a:t>Function Expressions</a:t>
            </a:r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3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Function Expressions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8F4D50-9B57-9089-19DB-5CBEAE69B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7519" y="883186"/>
            <a:ext cx="5614828" cy="59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51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3296092" y="3111043"/>
            <a:ext cx="6453963" cy="63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68580">
              <a:lnSpc>
                <a:spcPct val="110000"/>
              </a:lnSpc>
              <a:spcBef>
                <a:spcPts val="1600"/>
              </a:spcBef>
              <a:buSzPts val="1080"/>
            </a:pPr>
            <a:r>
              <a:rPr lang="en-US" sz="3600" dirty="0"/>
              <a:t>Types of Functions</a:t>
            </a:r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06744"/>
      </p:ext>
    </p:extLst>
  </p:cSld>
  <p:clrMapOvr>
    <a:masterClrMapping/>
  </p:clrMapOvr>
</p:sld>
</file>

<file path=ppt/theme/theme1.xml><?xml version="1.0" encoding="utf-8"?>
<a:theme xmlns:a="http://schemas.openxmlformats.org/drawingml/2006/main" name="Madison">
  <a:themeElements>
    <a:clrScheme name="Madison">
      <a:dk1>
        <a:srgbClr val="000000"/>
      </a:dk1>
      <a:lt1>
        <a:srgbClr val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519</Words>
  <Application>Microsoft Macintosh PowerPoint</Application>
  <PresentationFormat>Widescreen</PresentationFormat>
  <Paragraphs>200</Paragraphs>
  <Slides>26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Noto Sans Symbols</vt:lpstr>
      <vt:lpstr>Wingdings</vt:lpstr>
      <vt:lpstr>Madison</vt:lpstr>
      <vt:lpstr>ALMABETTER</vt:lpstr>
      <vt:lpstr>Welcome to the Class</vt:lpstr>
      <vt:lpstr>What will we cover today ?</vt:lpstr>
      <vt:lpstr>Pre-Requisites</vt:lpstr>
      <vt:lpstr>Quick Recap</vt:lpstr>
      <vt:lpstr>Quick Recap : Functions</vt:lpstr>
      <vt:lpstr>Function Expressions</vt:lpstr>
      <vt:lpstr>Function Expressions</vt:lpstr>
      <vt:lpstr>Types of Functions</vt:lpstr>
      <vt:lpstr>Types of Functions</vt:lpstr>
      <vt:lpstr>Arrow Functions</vt:lpstr>
      <vt:lpstr>Anonymous Functions</vt:lpstr>
      <vt:lpstr>Call Stack in JavaScript</vt:lpstr>
      <vt:lpstr>Call Stack in JavaScript</vt:lpstr>
      <vt:lpstr>What happens when we run a JS code ?</vt:lpstr>
      <vt:lpstr>Four Golden rules of Initialization</vt:lpstr>
      <vt:lpstr>Understanding Event Loop</vt:lpstr>
      <vt:lpstr>Example Code</vt:lpstr>
      <vt:lpstr>Understanding Event Loop: Initialization</vt:lpstr>
      <vt:lpstr>Hoisting in JavaScript</vt:lpstr>
      <vt:lpstr>Hoisting Real Life Example</vt:lpstr>
      <vt:lpstr>Hoisting in JavaScript: Example 1</vt:lpstr>
      <vt:lpstr>Hoisting in JavaScript: Example 2</vt:lpstr>
      <vt:lpstr>Hoisting in JavaScript: Example 3</vt:lpstr>
      <vt:lpstr>Hoisting in JavaScript: Example 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ALMABETTER</dc:title>
  <dc:creator>Sahil, Shivam</dc:creator>
  <cp:lastModifiedBy>Sahil, Shivam</cp:lastModifiedBy>
  <cp:revision>22</cp:revision>
  <dcterms:created xsi:type="dcterms:W3CDTF">2022-06-21T13:09:33Z</dcterms:created>
  <dcterms:modified xsi:type="dcterms:W3CDTF">2022-07-15T11:20:20Z</dcterms:modified>
</cp:coreProperties>
</file>